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slides/charts/chart3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4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5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6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mp4" ContentType="video/mp4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eb6b645c294b12" /><Relationship Type="http://schemas.openxmlformats.org/officeDocument/2006/relationships/extended-properties" Target="/docProps/app.xml" Id="Rcb21ba0dee2045ef" /><Relationship Type="http://schemas.openxmlformats.org/officeDocument/2006/relationships/officeDocument" Target="/ppt/presentation.xml" Id="Rcd4008f0262e46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a1917c194498a"/>
  </p:sldMasterIdLst>
  <p:notesMasterIdLst>
    <p:notesMasterId xmlns:r="http://schemas.openxmlformats.org/officeDocument/2006/relationships" r:id="Racff51678f7d4a33"/>
  </p:notesMasterIdLst>
  <p:sldIdLst>
    <p:sldId xmlns:r="http://schemas.openxmlformats.org/officeDocument/2006/relationships" id="256" r:id="Rd4727c38546e4734"/>
    <p:sldId xmlns:r="http://schemas.openxmlformats.org/officeDocument/2006/relationships" id="257" r:id="R74ecea687d444c2d"/>
    <p:sldId xmlns:r="http://schemas.openxmlformats.org/officeDocument/2006/relationships" id="258" r:id="R5ef41a377b7b47c0"/>
    <p:sldId xmlns:r="http://schemas.openxmlformats.org/officeDocument/2006/relationships" id="259" r:id="R571fc2a68de04e35"/>
    <p:sldId xmlns:r="http://schemas.openxmlformats.org/officeDocument/2006/relationships" id="260" r:id="R93898d72178a4b12"/>
    <p:sldId xmlns:r="http://schemas.openxmlformats.org/officeDocument/2006/relationships" id="261" r:id="R9bbba62506814eb5"/>
    <p:sldId xmlns:r="http://schemas.openxmlformats.org/officeDocument/2006/relationships" id="262" r:id="R86db84ce57524f94"/>
    <p:sldId xmlns:r="http://schemas.openxmlformats.org/officeDocument/2006/relationships" id="263" r:id="R425da1dca46043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4f20bf6c234636" /><Relationship Type="http://schemas.openxmlformats.org/officeDocument/2006/relationships/slideMaster" Target="/ppt/slideMasters/slideMaster1.xml" Id="R2f2a1917c194498a" /><Relationship Type="http://schemas.openxmlformats.org/officeDocument/2006/relationships/notesMaster" Target="/ppt/notesMasters/notesMaster1.xml" Id="Racff51678f7d4a33" /><Relationship Type="http://schemas.openxmlformats.org/officeDocument/2006/relationships/presProps" Target="/ppt/presProps.xml" Id="Rb2711c192168412e" /><Relationship Type="http://schemas.openxmlformats.org/officeDocument/2006/relationships/tableStyles" Target="/ppt/tableStyles.xml" Id="R61e0376b770b49af" /><Relationship Type="http://schemas.openxmlformats.org/officeDocument/2006/relationships/slide" Target="/ppt/slides/slide1.xml" Id="Rd4727c38546e4734" /><Relationship Type="http://schemas.openxmlformats.org/officeDocument/2006/relationships/slide" Target="/ppt/slides/slide2.xml" Id="R74ecea687d444c2d" /><Relationship Type="http://schemas.openxmlformats.org/officeDocument/2006/relationships/slide" Target="/ppt/slides/slide3.xml" Id="R5ef41a377b7b47c0" /><Relationship Type="http://schemas.openxmlformats.org/officeDocument/2006/relationships/slide" Target="/ppt/slides/slide4.xml" Id="R571fc2a68de04e35" /><Relationship Type="http://schemas.openxmlformats.org/officeDocument/2006/relationships/slide" Target="/ppt/slides/slide5.xml" Id="R93898d72178a4b12" /><Relationship Type="http://schemas.openxmlformats.org/officeDocument/2006/relationships/slide" Target="/ppt/slides/slide6.xml" Id="R9bbba62506814eb5" /><Relationship Type="http://schemas.openxmlformats.org/officeDocument/2006/relationships/slide" Target="/ppt/slides/slide7.xml" Id="R86db84ce57524f94" /><Relationship Type="http://schemas.openxmlformats.org/officeDocument/2006/relationships/slide" Target="/ppt/slides/slide8.xml" Id="R425da1dca46043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f773ece2bb48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72ff755e004bfe" /><Relationship Type="http://schemas.openxmlformats.org/officeDocument/2006/relationships/notesMaster" Target="/ppt/notesMasters/notesMaster1.xml" Id="R22a2a4f26db74f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b2dae1263b4d95" /><Relationship Type="http://schemas.openxmlformats.org/officeDocument/2006/relationships/notesMaster" Target="/ppt/notesMasters/notesMaster1.xml" Id="R993615fe1eef42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3e675362c24ab9" /><Relationship Type="http://schemas.openxmlformats.org/officeDocument/2006/relationships/notesMaster" Target="/ppt/notesMasters/notesMaster1.xml" Id="R16f1835b050142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74349e90544740" /><Relationship Type="http://schemas.openxmlformats.org/officeDocument/2006/relationships/notesMaster" Target="/ppt/notesMasters/notesMaster1.xml" Id="R8ec2fc36005745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45f9ec0df24771" /><Relationship Type="http://schemas.openxmlformats.org/officeDocument/2006/relationships/notesMaster" Target="/ppt/notesMasters/notesMaster1.xml" Id="R2ffbf05350b548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06a64a12704a97" /><Relationship Type="http://schemas.openxmlformats.org/officeDocument/2006/relationships/notesMaster" Target="/ppt/notesMasters/notesMaster1.xml" Id="R097acb76de0445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9fd9ea5b364c56" /><Relationship Type="http://schemas.openxmlformats.org/officeDocument/2006/relationships/notesMaster" Target="/ppt/notesMasters/notesMaster1.xml" Id="Rebe7c48a608441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f49e065fae4761" /><Relationship Type="http://schemas.openxmlformats.org/officeDocument/2006/relationships/notesMaster" Target="/ppt/notesMasters/notesMaster1.xml" Id="R927227860b7a4a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Separate sample scenarios for project progress, budgets, resource capacity and risk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Embedded H.264 animation. Starts on entry in Slide Show. Click the video if your PowerPoint playback settings require it.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IC-Project-Portfolio-Management-Summary-Dashboard.xlsx, EXAMPLE sheet, rows 18–31. Status counts total 14. Average completion is the unweighted arithmetic mean, 34.3571%.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IC-Project-Portfolio-Management-Summary-Dashboard.xlsx, EXAMPLE sheet, N18:N31, IDs D18:D31. Two charts show all 14 source records.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IC-Project-Portfolio-Dashboard-with-Budget-Tracking-Template-12221.xlsx, example sheet. Project subtotals at S/T rows 25,39,53,67. Planned 196700, actual 170215, difference 26485, utilization 86.5353%. Projects 1 and 3 exceed budget by $770 each. Unspent balance is not a forecast of savings.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IC-Resource-Utilization-Project-Portfolio-Dashboard-Template-12221.xlsx. First 12 periods C:N; capacity row27, projected28, achieved29. Ratio of totals 95171/67000=142.0463%, not the average of monthly percentages. Values over 100% indicate reported hours exceeding stated capacity. Fictional dates are omitted.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IC-PowerPoint-Risk-Management-Project-Portfolio-Dashboard-Template-12221_PowerPoint.pptx, slide2 native chart. Status values 11,6,13,3,7,20 total60. Not resolved is recalculated as60−20=40; original outstanding KPI30 is inconsistent. Resolution rate20/60=33.3%.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IC-PowerPoint-Risk-Management-Project-Portfolio-Dashboard-Template-12221_PowerPoint.pptx, slide2 risk matrix. Matrix counts sum60. Colour ranking is illustrative and recalculated from ordinal likelihood×impact; it is not a risk-policy standard.</a:t>
            </a:r>
          </a:p>
          <a:p xmlns:a="http://schemas.openxmlformats.org/drawingml/2006/main">
            <a:r>
              <a:t>All figures are sample data. Charts are native PowerPoint objects with self-contained sample values, not live workbook links. Enter Slide Show to play fade effects.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3d9dc9ba624b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c77fcb3c3b42f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e556f598624fb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fc16a4182748d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d22b248608478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ef622b65f74e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33C8A38-02A8-454B-8AA9-E1AF3605B1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590067B-FE15-43AE-9C1A-F37919CCF6B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C224B94-3117-4CA6-9CFA-F0DF07A771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092382-86E7-4082-8A0E-3F31DD8691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AB73092-537C-452D-AB86-88B05660E8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A59BC06-5D69-46EA-924F-3C36E75C86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08A15F2-0473-45D7-B99E-3ECB762920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2310820-838B-4560-9CD7-F2B30BBBA44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09DEEC-CF53-41A8-9820-0DCF293FA0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B0CB4A1-CAF9-4A1C-9E89-3C2AFF6522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03ae7e3f4b459b" /><Relationship Type="http://schemas.openxmlformats.org/officeDocument/2006/relationships/slideLayout" Target="/ppt/slideLayouts/slideLayout1.xml" Id="Rbf88a63acb7e4d4c" /><Relationship Type="http://schemas.openxmlformats.org/officeDocument/2006/relationships/slideLayout" Target="/ppt/slideLayouts/slideLayout2.xml" Id="Ra02ea03ef18e42a1" /><Relationship Type="http://schemas.openxmlformats.org/officeDocument/2006/relationships/slideLayout" Target="/ppt/slideLayouts/slideLayout3.xml" Id="Ra6638219a10748b7" /><Relationship Type="http://schemas.openxmlformats.org/officeDocument/2006/relationships/slideLayout" Target="/ppt/slideLayouts/slideLayout4.xml" Id="Rc8e70e74d02d4027" /><Relationship Type="http://schemas.openxmlformats.org/officeDocument/2006/relationships/slideLayout" Target="/ppt/slideLayouts/slideLayout5.xml" Id="R8c64340bc0a84325" /><Relationship Type="http://schemas.openxmlformats.org/officeDocument/2006/relationships/slideLayout" Target="/ppt/slideLayouts/slideLayout6.xml" Id="R7a92fafb4d7047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88a63acb7e4d4c"/>
    <p:sldLayoutId xmlns:r="http://schemas.openxmlformats.org/officeDocument/2006/relationships" id="2147483650" r:id="Ra02ea03ef18e42a1"/>
    <p:sldLayoutId xmlns:r="http://schemas.openxmlformats.org/officeDocument/2006/relationships" id="2147483651" r:id="Ra6638219a10748b7"/>
    <p:sldLayoutId xmlns:r="http://schemas.openxmlformats.org/officeDocument/2006/relationships" id="2147483652" r:id="Rc8e70e74d02d4027"/>
    <p:sldLayoutId xmlns:r="http://schemas.openxmlformats.org/officeDocument/2006/relationships" id="2147483653" r:id="R8c64340bc0a84325"/>
    <p:sldLayoutId xmlns:r="http://schemas.openxmlformats.org/officeDocument/2006/relationships" id="2147483654" r:id="R7a92fafb4d7047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78dc85f922457a" /><Relationship Type="http://schemas.openxmlformats.org/officeDocument/2006/relationships/notesSlide" Target="/ppt/notesSlides/notesSlide1.xml" Id="R055f20296f0245a6" /></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d85555e8df04497" /><ns0:Relationship Type="http://schemas.openxmlformats.org/officeDocument/2006/relationships/image" Target="/ppt/media/image.png" Id="R45e4d6b77c894a2c" /><ns0:Relationship Type="http://schemas.openxmlformats.org/officeDocument/2006/relationships/notesSlide" Target="/ppt/notesSlides/notesSlide2.xml" Id="R2db68959d3c2444f" /><ns0:Relationship Id="rIdEmbeddedVideo" Type="http://schemas.openxmlformats.org/officeDocument/2006/relationships/video" Target="../media/report-animation.mp4" /><ns0:Relationship Id="rIdEmbeddedMedia" Type="http://schemas.microsoft.com/office/2007/relationships/media" Target="../media/report-animation.mp4" /></ns0: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fc2647d23c41a7" /><Relationship Type="http://schemas.openxmlformats.org/officeDocument/2006/relationships/chart" Target="/ppt/slides/charts/chart1.xml" Id="R251378b7325442a9" /><Relationship Type="http://schemas.openxmlformats.org/officeDocument/2006/relationships/notesSlide" Target="/ppt/notesSlides/notesSlide3.xml" Id="R46cad78e692442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2569b31ff14290" /><Relationship Type="http://schemas.openxmlformats.org/officeDocument/2006/relationships/chart" Target="/ppt/slides/charts/chart2.xml" Id="R9ef9db73955140e2" /><Relationship Type="http://schemas.openxmlformats.org/officeDocument/2006/relationships/chart" Target="/ppt/slides/charts/chart3.xml" Id="Re551cd7b0e624d61" /><Relationship Type="http://schemas.openxmlformats.org/officeDocument/2006/relationships/notesSlide" Target="/ppt/notesSlides/notesSlide4.xml" Id="R581e19720ac34d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cc790eed0e497d" /><Relationship Type="http://schemas.openxmlformats.org/officeDocument/2006/relationships/chart" Target="/ppt/slides/charts/chart4.xml" Id="R14eee7e5d2844581" /><Relationship Type="http://schemas.openxmlformats.org/officeDocument/2006/relationships/notesSlide" Target="/ppt/notesSlides/notesSlide5.xml" Id="R48a529d67b0245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9e6a4a811c414b" /><Relationship Type="http://schemas.openxmlformats.org/officeDocument/2006/relationships/chart" Target="/ppt/slides/charts/chart5.xml" Id="R38e37a80c31b465a" /><Relationship Type="http://schemas.openxmlformats.org/officeDocument/2006/relationships/notesSlide" Target="/ppt/notesSlides/notesSlide6.xml" Id="R9290c45635ed4c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e1326072ce44f8" /><Relationship Type="http://schemas.openxmlformats.org/officeDocument/2006/relationships/chart" Target="/ppt/slides/charts/chart6.xml" Id="Rd0349755ad8a4e8a" /><Relationship Type="http://schemas.openxmlformats.org/officeDocument/2006/relationships/notesSlide" Target="/ppt/notesSlides/notesSlide7.xml" Id="R10dddafc940f43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b12de0a1914835" /><Relationship Type="http://schemas.openxmlformats.org/officeDocument/2006/relationships/notesSlide" Target="/ppt/notesSlides/notesSlide8.xml" Id="R25386e46351b44fe" /></Relationships>
</file>

<file path=ppt/slides/charts/chart1.xml><?xml version="1.0" encoding="utf-8"?>
<c:chartSpace xmlns:c="http://schemas.openxmlformats.org/drawingml/2006/chart">
  <c:lang val="en-US"/>
  <c:chart>
    <c:plotArea>
      <c:doughnutChart>
        <c:ser>
          <c:idx val="0"/>
          <c:order val="0"/>
          <c:tx>
            <c:v>Count</c:v>
          </c:tx>
          <c:dPt>
            <c:idx val="0"/>
            <c:spPr>
              <a:solidFill xmlns:a="http://schemas.openxmlformats.org/drawingml/2006/main">
                <a:srgbClr val="FF2DA5"/>
              </a:solidFill>
            </c:spPr>
          </c:dPt>
          <c:dPt>
            <c:idx val="1"/>
            <c:spPr>
              <a:solidFill xmlns:a="http://schemas.openxmlformats.org/drawingml/2006/main">
                <a:srgbClr val="A855F7"/>
              </a:solidFill>
            </c:spPr>
          </c:dPt>
          <c:dPt>
            <c:idx val="2"/>
            <c:spPr>
              <a:solidFill xmlns:a="http://schemas.openxmlformats.org/drawingml/2006/main">
                <a:srgbClr val="D946EF"/>
              </a:solidFill>
            </c:spPr>
          </c:dPt>
          <c:dPt>
            <c:idx val="3"/>
            <c:spPr>
              <a:solidFill xmlns:a="http://schemas.openxmlformats.org/drawingml/2006/main">
                <a:srgbClr val="7C3AED"/>
              </a:solidFill>
            </c:spPr>
          </c:dPt>
          <c:dPt>
            <c:idx val="4"/>
            <c:spPr>
              <a:solidFill xmlns:a="http://schemas.openxmlformats.org/drawingml/2006/main">
                <a:srgbClr val="F472B6"/>
              </a:solidFill>
            </c:spPr>
          </c:dPt>
          <c:dPt>
            <c:idx val="5"/>
            <c:spPr>
              <a:solidFill xmlns:a="http://schemas.openxmlformats.org/drawingml/2006/main">
                <a:srgbClr val="C084FC"/>
              </a:solidFill>
            </c:spPr>
          </c:dPt>
          <c:dPt>
            <c:idx val="6"/>
            <c:spPr>
              <a:solidFill xmlns:a="http://schemas.openxmlformats.org/drawingml/2006/main">
                <a:srgbClr val="FB7185"/>
              </a:solidFill>
            </c:spPr>
          </c:dPt>
          <c:dPt>
            <c:idx val="7"/>
            <c:spPr>
              <a:solidFill xmlns:a="http://schemas.openxmlformats.org/drawingml/2006/main">
                <a:srgbClr val="818CF8"/>
              </a:solidFill>
            </c:spPr>
          </c:dPt>
          <c:cat>
            <c:strLit>
              <c:ptCount val="8"/>
              <c:pt idx="0">
                <c:v>On Hold</c:v>
              </c:pt>
              <c:pt idx="1">
                <c:v>Complete</c:v>
              </c:pt>
              <c:pt idx="2">
                <c:v>In Progress</c:v>
              </c:pt>
              <c:pt idx="3">
                <c:v>Planning</c:v>
              </c:pt>
              <c:pt idx="4">
                <c:v>Approved</c:v>
              </c:pt>
              <c:pt idx="5">
                <c:v>Proposed</c:v>
              </c:pt>
              <c:pt idx="6">
                <c:v>Monitor</c:v>
              </c:pt>
              <c:pt idx="7">
                <c:v>Requested</c:v>
              </c:pt>
            </c:strLit>
          </c:cat>
          <c:val>
            <c:numLit>
              <c:formatCode>General</c:formatCode>
              <c:ptCount val="8"/>
              <c:pt idx="0">
                <c:v>1</c:v>
              </c:pt>
              <c:pt idx="1">
                <c:v>1</c:v>
              </c:pt>
              <c:pt idx="2">
                <c:v>3</c:v>
              </c:pt>
              <c:pt idx="3">
                <c:v>2</c:v>
              </c:pt>
              <c:pt idx="4">
                <c:v>2</c:v>
              </c:pt>
              <c:pt idx="5">
                <c:v>1</c:v>
              </c:pt>
              <c:pt idx="6">
                <c:v>2</c:v>
              </c:pt>
              <c:pt idx="7">
                <c:v>2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65"/>
      </c:doughnutChart>
      <c:spPr>
        <a:solidFill xmlns:a="http://schemas.openxmlformats.org/drawingml/2006/main">
          <a:srgbClr val="090713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090713"/>
    </a:solidFill>
    <a:ln xmlns:a="http://schemas.openxmlformats.org/drawingml/2006/main" w="0">
      <a:noFill/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Completion</c:v>
          </c:tx>
          <c:spPr>
            <a:solidFill xmlns:a="http://schemas.openxmlformats.org/drawingml/2006/main">
              <a:srgbClr val="FF2DA5"/>
            </a:solidFill>
          </c:spPr>
          <c:invertIfNegative val="0"/>
          <c:cat>
            <c:strLit>
              <c:ptCount val="7"/>
              <c:pt idx="0">
                <c:v>IT-P12001</c:v>
              </c:pt>
              <c:pt idx="1">
                <c:v>IT-P12002</c:v>
              </c:pt>
              <c:pt idx="2">
                <c:v>IT-P12003</c:v>
              </c:pt>
              <c:pt idx="3">
                <c:v>IT-P12004</c:v>
              </c:pt>
              <c:pt idx="4">
                <c:v>IT-P12005</c:v>
              </c:pt>
              <c:pt idx="5">
                <c:v>IT-P12006</c:v>
              </c:pt>
              <c:pt idx="6">
                <c:v>IT-P12007</c:v>
              </c:pt>
            </c:strLit>
          </c:cat>
          <c:val>
            <c:numLit>
              <c:formatCode>0%</c:formatCode>
              <c:ptCount val="7"/>
              <c:pt idx="0">
                <c:v>0.9</c:v>
              </c:pt>
              <c:pt idx="1">
                <c:v>1</c:v>
              </c:pt>
              <c:pt idx="2">
                <c:v>0.5</c:v>
              </c:pt>
              <c:pt idx="3">
                <c:v>0.08</c:v>
              </c:pt>
              <c:pt idx="4">
                <c:v>0.11</c:v>
              </c:pt>
              <c:pt idx="5">
                <c:v>0.17</c:v>
              </c:pt>
              <c:pt idx="6">
                <c:v>0.2</c:v>
              </c:pt>
            </c:numLit>
          </c:val>
        </c:ser>
        <c:dLbls>
          <c:numFmt formatCode="0%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F7F3FF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32273F"/>
              </a:solidFill>
              <a:prstDash val="solid"/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.1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0.25"/>
      </c:valAx>
      <c:spPr>
        <a:solidFill xmlns:a="http://schemas.openxmlformats.org/drawingml/2006/main">
          <a:srgbClr val="090713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090713"/>
    </a:solidFill>
    <a:ln xmlns:a="http://schemas.openxmlformats.org/drawingml/2006/main" w="0">
      <a:noFill/>
      <a:prstDash val="solid"/>
    </a:ln>
  </c:spPr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Completion</c:v>
          </c:tx>
          <c:spPr>
            <a:solidFill xmlns:a="http://schemas.openxmlformats.org/drawingml/2006/main">
              <a:srgbClr val="A855F7"/>
            </a:solidFill>
          </c:spPr>
          <c:invertIfNegative val="0"/>
          <c:cat>
            <c:strLit>
              <c:ptCount val="7"/>
              <c:pt idx="0">
                <c:v>IT-P12008</c:v>
              </c:pt>
              <c:pt idx="1">
                <c:v>IT-P12009</c:v>
              </c:pt>
              <c:pt idx="2">
                <c:v>IT-P12010</c:v>
              </c:pt>
              <c:pt idx="3">
                <c:v>IT-P12011</c:v>
              </c:pt>
              <c:pt idx="4">
                <c:v>IT-P12012</c:v>
              </c:pt>
              <c:pt idx="5">
                <c:v>IT-P12013</c:v>
              </c:pt>
              <c:pt idx="6">
                <c:v>IT-P12014</c:v>
              </c:pt>
            </c:strLit>
          </c:cat>
          <c:val>
            <c:numLit>
              <c:formatCode>0%</c:formatCode>
              <c:ptCount val="7"/>
              <c:pt idx="0">
                <c:v>0.3</c:v>
              </c:pt>
              <c:pt idx="1">
                <c:v>0.45</c:v>
              </c:pt>
              <c:pt idx="2">
                <c:v>0</c:v>
              </c:pt>
              <c:pt idx="3">
                <c:v>0</c:v>
              </c:pt>
              <c:pt idx="4">
                <c:v>0.15</c:v>
              </c:pt>
              <c:pt idx="5">
                <c:v>0.2</c:v>
              </c:pt>
              <c:pt idx="6">
                <c:v>0.75</c:v>
              </c:pt>
            </c:numLit>
          </c:val>
        </c:ser>
        <c:dLbls>
          <c:numFmt formatCode="0%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F7F3FF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32273F"/>
              </a:solidFill>
              <a:prstDash val="solid"/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.1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0.25"/>
      </c:valAx>
      <c:spPr>
        <a:solidFill xmlns:a="http://schemas.openxmlformats.org/drawingml/2006/main">
          <a:srgbClr val="090713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090713"/>
    </a:solidFill>
    <a:ln xmlns:a="http://schemas.openxmlformats.org/drawingml/2006/main" w="0">
      <a:noFill/>
      <a:prstDash val="solid"/>
    </a:ln>
  </c:spPr>
</c:chartSpace>
</file>

<file path=ppt/slides/charts/chart4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Planned</c:v>
          </c:tx>
          <c:spPr>
            <a:solidFill xmlns:a="http://schemas.openxmlformats.org/drawingml/2006/main">
              <a:srgbClr val="FF2DA5"/>
            </a:solidFill>
          </c:spPr>
          <c:invertIfNegative val="0"/>
          <c:cat>
            <c:strLit>
              <c:ptCount val="4"/>
              <c:pt idx="0">
                <c:v>Project 1</c:v>
              </c:pt>
              <c:pt idx="1">
                <c:v>Project 2</c:v>
              </c:pt>
              <c:pt idx="2">
                <c:v>Project 3</c:v>
              </c:pt>
              <c:pt idx="3">
                <c:v>Project 4</c:v>
              </c:pt>
            </c:strLit>
          </c:cat>
          <c:val>
            <c:numLit>
              <c:formatCode>$#,##0</c:formatCode>
              <c:ptCount val="4"/>
              <c:pt idx="0">
                <c:v>23300</c:v>
              </c:pt>
              <c:pt idx="1">
                <c:v>73800</c:v>
              </c:pt>
              <c:pt idx="2">
                <c:v>23300</c:v>
              </c:pt>
              <c:pt idx="3">
                <c:v>76300</c:v>
              </c:pt>
            </c:numLit>
          </c:val>
        </c:ser>
        <c:ser>
          <c:idx val="1"/>
          <c:order val="1"/>
          <c:tx>
            <c:v>Actual</c:v>
          </c:tx>
          <c:spPr>
            <a:solidFill xmlns:a="http://schemas.openxmlformats.org/drawingml/2006/main">
              <a:srgbClr val="A855F7"/>
            </a:solidFill>
          </c:spPr>
          <c:invertIfNegative val="0"/>
          <c:cat>
            <c:strLit>
              <c:ptCount val="4"/>
              <c:pt idx="0">
                <c:v>Project 1</c:v>
              </c:pt>
              <c:pt idx="1">
                <c:v>Project 2</c:v>
              </c:pt>
              <c:pt idx="2">
                <c:v>Project 3</c:v>
              </c:pt>
              <c:pt idx="3">
                <c:v>Project 4</c:v>
              </c:pt>
            </c:strLit>
          </c:cat>
          <c:val>
            <c:numLit>
              <c:formatCode>$#,##0</c:formatCode>
              <c:ptCount val="4"/>
              <c:pt idx="0">
                <c:v>24070</c:v>
              </c:pt>
              <c:pt idx="1">
                <c:v>68450</c:v>
              </c:pt>
              <c:pt idx="2">
                <c:v>24070</c:v>
              </c:pt>
              <c:pt idx="3">
                <c:v>53625</c:v>
              </c:pt>
            </c:numLit>
          </c:val>
        </c:ser>
        <c:dLbls>
          <c:numFmt formatCode="$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F7F3FF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32273F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90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32273F"/>
              </a:solidFill>
              <a:prstDash val="solid"/>
            </a:ln>
          </c:spPr>
        </c:majorGridlines>
        <c:numFmt formatCode="$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090713"/>
        </a:solidFill>
        <a:ln xmlns:a="http://schemas.openxmlformats.org/drawingml/2006/main" w="0">
          <a:noFill/>
          <a:prstDash val="solid"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F7F3FF"/>
              </a:solidFill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solidFill xmlns:a="http://schemas.openxmlformats.org/drawingml/2006/main">
      <a:srgbClr val="090713"/>
    </a:solidFill>
    <a:ln xmlns:a="http://schemas.openxmlformats.org/drawingml/2006/main" w="0">
      <a:noFill/>
      <a:prstDash val="solid"/>
    </a:ln>
  </c:spPr>
</c:chartSpace>
</file>

<file path=ppt/slides/charts/chart5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Capacity</c:v>
          </c:tx>
          <c:spPr>
            <a:ln xmlns:a="http://schemas.openxmlformats.org/drawingml/2006/main" w="28575">
              <a:solidFill>
                <a:srgbClr val="B8ACCA"/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</c:numLit>
          </c:cat>
          <c:val>
            <c:numLit>
              <c:formatCode>#,##0</c:formatCode>
              <c:ptCount val="12"/>
              <c:pt idx="0">
                <c:v>7500</c:v>
              </c:pt>
              <c:pt idx="1">
                <c:v>7500</c:v>
              </c:pt>
              <c:pt idx="2">
                <c:v>7500</c:v>
              </c:pt>
              <c:pt idx="3">
                <c:v>7500</c:v>
              </c:pt>
              <c:pt idx="4">
                <c:v>5000</c:v>
              </c:pt>
              <c:pt idx="5">
                <c:v>5000</c:v>
              </c:pt>
              <c:pt idx="6">
                <c:v>5000</c:v>
              </c:pt>
              <c:pt idx="7">
                <c:v>5000</c:v>
              </c:pt>
              <c:pt idx="8">
                <c:v>5000</c:v>
              </c:pt>
              <c:pt idx="9">
                <c:v>4000</c:v>
              </c:pt>
              <c:pt idx="10">
                <c:v>4000</c:v>
              </c:pt>
              <c:pt idx="11">
                <c:v>4000</c:v>
              </c:pt>
            </c:numLit>
          </c:val>
          <c:smooth val="0"/>
        </c:ser>
        <c:ser>
          <c:idx val="1"/>
          <c:order val="1"/>
          <c:tx>
            <c:v>Projected</c:v>
          </c:tx>
          <c:spPr>
            <a:ln xmlns:a="http://schemas.openxmlformats.org/drawingml/2006/main" w="28575">
              <a:solidFill>
                <a:srgbClr val="A855F7"/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</c:numLit>
          </c:cat>
          <c:val>
            <c:numLit>
              <c:formatCode>#,##0</c:formatCode>
              <c:ptCount val="12"/>
              <c:pt idx="0">
                <c:v>6774</c:v>
              </c:pt>
              <c:pt idx="1">
                <c:v>10350</c:v>
              </c:pt>
              <c:pt idx="2">
                <c:v>9522</c:v>
              </c:pt>
              <c:pt idx="3">
                <c:v>8376</c:v>
              </c:pt>
              <c:pt idx="4">
                <c:v>2616</c:v>
              </c:pt>
              <c:pt idx="5">
                <c:v>2572</c:v>
              </c:pt>
              <c:pt idx="6">
                <c:v>6298</c:v>
              </c:pt>
              <c:pt idx="7">
                <c:v>5527</c:v>
              </c:pt>
              <c:pt idx="8">
                <c:v>9467</c:v>
              </c:pt>
              <c:pt idx="9">
                <c:v>6107</c:v>
              </c:pt>
              <c:pt idx="10">
                <c:v>6511</c:v>
              </c:pt>
              <c:pt idx="11">
                <c:v>8821</c:v>
              </c:pt>
            </c:numLit>
          </c:val>
          <c:smooth val="0"/>
        </c:ser>
        <c:ser>
          <c:idx val="2"/>
          <c:order val="2"/>
          <c:tx>
            <c:v>Achieved</c:v>
          </c:tx>
          <c:spPr>
            <a:ln xmlns:a="http://schemas.openxmlformats.org/drawingml/2006/main" w="28575">
              <a:solidFill>
                <a:srgbClr val="FF2DA5"/>
              </a:solidFill>
              <a:prstDash val="solid"/>
            </a:ln>
          </c:spPr>
          <c:marker>
            <c:symbol val="circle"/>
            <c:size val="5"/>
          </c:marker>
          <c:cat>
            <c:numLit>
              <c:formatCode>General</c:formatCode>
              <c:ptCount val="12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</c:numLit>
          </c:cat>
          <c:val>
            <c:numLit>
              <c:formatCode>#,##0</c:formatCode>
              <c:ptCount val="12"/>
              <c:pt idx="0">
                <c:v>10423</c:v>
              </c:pt>
              <c:pt idx="1">
                <c:v>8045</c:v>
              </c:pt>
              <c:pt idx="2">
                <c:v>10501</c:v>
              </c:pt>
              <c:pt idx="3">
                <c:v>10681</c:v>
              </c:pt>
              <c:pt idx="4">
                <c:v>5332</c:v>
              </c:pt>
              <c:pt idx="5">
                <c:v>6172</c:v>
              </c:pt>
              <c:pt idx="6">
                <c:v>9515</c:v>
              </c:pt>
              <c:pt idx="7">
                <c:v>5857</c:v>
              </c:pt>
              <c:pt idx="8">
                <c:v>5661</c:v>
              </c:pt>
              <c:pt idx="9">
                <c:v>10140</c:v>
              </c:pt>
              <c:pt idx="10">
                <c:v>7972</c:v>
              </c:pt>
              <c:pt idx="11">
                <c:v>4872</c:v>
              </c:pt>
            </c:numLit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75">
                    <a:solidFill>
                      <a:srgbClr val="B8ACCA"/>
                    </a:solidFill>
                    <a:latin typeface="DejaVu Sans"/>
                    <a:ea typeface="DejaVu Sans"/>
                    <a:cs typeface="DejaVu Sans"/>
                  </a:rPr>
                  <a:t>Sample period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B8ACCA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2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32273F"/>
              </a:solidFill>
              <a:prstDash val="solid"/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3000"/>
      </c:valAx>
      <c:spPr>
        <a:solidFill xmlns:a="http://schemas.openxmlformats.org/drawingml/2006/main">
          <a:srgbClr val="090713"/>
        </a:solidFill>
        <a:ln xmlns:a="http://schemas.openxmlformats.org/drawingml/2006/main" w="0">
          <a:noFill/>
          <a:prstDash val="solid"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F7F3FF"/>
              </a:solidFill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solidFill xmlns:a="http://schemas.openxmlformats.org/drawingml/2006/main">
      <a:srgbClr val="090713"/>
    </a:solidFill>
    <a:ln xmlns:a="http://schemas.openxmlformats.org/drawingml/2006/main" w="0">
      <a:noFill/>
      <a:prstDash val="solid"/>
    </a:ln>
  </c:spPr>
</c:chartSpace>
</file>

<file path=ppt/slides/charts/chart6.xml><?xml version="1.0" encoding="utf-8"?>
<c:chartSpace xmlns:c="http://schemas.openxmlformats.org/drawingml/2006/chart">
  <c:lang val="en-US"/>
  <c:chart>
    <c:plotArea>
      <c:doughnutChart>
        <c:ser>
          <c:idx val="0"/>
          <c:order val="0"/>
          <c:tx>
            <c:v>Count</c:v>
          </c:tx>
          <c:dPt>
            <c:idx val="0"/>
            <c:spPr>
              <a:solidFill xmlns:a="http://schemas.openxmlformats.org/drawingml/2006/main">
                <a:srgbClr val="FF2DA5"/>
              </a:solidFill>
            </c:spPr>
          </c:dPt>
          <c:dPt>
            <c:idx val="1"/>
            <c:spPr>
              <a:solidFill xmlns:a="http://schemas.openxmlformats.org/drawingml/2006/main">
                <a:srgbClr val="A855F7"/>
              </a:solidFill>
            </c:spPr>
          </c:dPt>
          <c:dPt>
            <c:idx val="2"/>
            <c:spPr>
              <a:solidFill xmlns:a="http://schemas.openxmlformats.org/drawingml/2006/main">
                <a:srgbClr val="D946EF"/>
              </a:solidFill>
            </c:spPr>
          </c:dPt>
          <c:dPt>
            <c:idx val="3"/>
            <c:spPr>
              <a:solidFill xmlns:a="http://schemas.openxmlformats.org/drawingml/2006/main">
                <a:srgbClr val="7C3AED"/>
              </a:solidFill>
            </c:spPr>
          </c:dPt>
          <c:dPt>
            <c:idx val="4"/>
            <c:spPr>
              <a:solidFill xmlns:a="http://schemas.openxmlformats.org/drawingml/2006/main">
                <a:srgbClr val="F472B6"/>
              </a:solidFill>
            </c:spPr>
          </c:dPt>
          <c:dPt>
            <c:idx val="5"/>
            <c:spPr>
              <a:solidFill xmlns:a="http://schemas.openxmlformats.org/drawingml/2006/main">
                <a:srgbClr val="C084FC"/>
              </a:solidFill>
            </c:spPr>
          </c:dPt>
          <c:cat>
            <c:strLit>
              <c:ptCount val="6"/>
              <c:pt idx="0">
                <c:v>Identified</c:v>
              </c:pt>
              <c:pt idx="1">
                <c:v>Reviewed</c:v>
              </c:pt>
              <c:pt idx="2">
                <c:v>In Planning</c:v>
              </c:pt>
              <c:pt idx="3">
                <c:v>Deferred</c:v>
              </c:pt>
              <c:pt idx="4">
                <c:v>Mitigation in Progress</c:v>
              </c:pt>
              <c:pt idx="5">
                <c:v>Resolved</c:v>
              </c:pt>
            </c:strLit>
          </c:cat>
          <c:val>
            <c:numLit>
              <c:formatCode>General</c:formatCode>
              <c:ptCount val="6"/>
              <c:pt idx="0">
                <c:v>11</c:v>
              </c:pt>
              <c:pt idx="1">
                <c:v>6</c:v>
              </c:pt>
              <c:pt idx="2">
                <c:v>13</c:v>
              </c:pt>
              <c:pt idx="3">
                <c:v>3</c:v>
              </c:pt>
              <c:pt idx="4">
                <c:v>7</c:v>
              </c:pt>
              <c:pt idx="5">
                <c:v>20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65"/>
      </c:doughnutChart>
      <c:spPr>
        <a:solidFill xmlns:a="http://schemas.openxmlformats.org/drawingml/2006/main">
          <a:srgbClr val="090713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090713"/>
    </a:solidFill>
    <a:ln xmlns:a="http://schemas.openxmlformats.org/drawingml/2006/main" w="0">
      <a:noFill/>
      <a:prstDash val="solid"/>
    </a:ln>
  </c:spPr>
</c:chartSpace>
</file>

<file path=ppt/slides/slide1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0" name="text-0">
            <a:extLst>
              <a:ext uri="{FF2B5EF4-FFF2-40B4-BE49-F238E27FC236}">
                <ns2:creationId id="{68DD19E8-84C4-4A82-B2C7-4B6770FF9752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952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 SAMPLE COMPANY REPORT</a:t>
            </a:r>
          </a:p>
        </p:txBody>
      </p:sp>
      <p:sp>
        <p:nvSpPr>
          <p:cNvPr id="2" name="text-1">
            <a:extLst>
              <a:ext uri="{FF2B5EF4-FFF2-40B4-BE49-F238E27FC236}">
                <ns2:creationId id="{323A9BB0-0D8B-43B7-9D63-8D3A13DAC303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10668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 Project portfolio</a:t>
            </a:r>
          </a:p>
          <a:p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report</a:t>
            </a:r>
          </a:p>
        </p:txBody>
      </p:sp>
      <p:sp>
        <p:nvSpPr>
          <p:cNvPr id="3" name="text-2">
            <a:extLst>
              <a:ext uri="{FF2B5EF4-FFF2-40B4-BE49-F238E27FC236}">
                <ns2:creationId id="{61C6B4B3-DFD0-4D8B-BE9A-C9CA1C058970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10382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FE8F0"/>
                </a:solidFill>
                <a:latin typeface="DejaVu Sans"/>
                <a:ea typeface="DejaVu Sans"/>
                <a:cs typeface="DejaVu Sans"/>
              </a:rPr>
              <a:t> Separate sample scenarios for project progress, budgets, resource capacity and risk</a:t>
            </a:r>
          </a:p>
        </p:txBody>
      </p:sp>
      <p:sp>
        <p:nvSpPr>
          <p:cNvPr id="4" name="text-3">
            <a:extLst>
              <a:ext uri="{FF2B5EF4-FFF2-40B4-BE49-F238E27FC236}">
                <ns2:creationId id="{9A84C414-F362-49E9-9E53-636257621767}"/>
              </a:ext>
            </a:extLst>
          </p:cNvPr>
          <p:cNvSpPr>
            <a:spLocks noGrp="1"/>
          </p:cNvSpPr>
          <p:nvPr/>
        </p:nvSpPr>
        <p:spPr>
          <a:xfrm>
            <a:off x="609600" y="5095875"/>
            <a:ext cx="333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 14 projects</a:t>
            </a:r>
          </a:p>
        </p:txBody>
      </p:sp>
      <p:sp>
        <p:nvSpPr>
          <p:cNvPr id="5" name="text-4">
            <a:extLst>
              <a:ext uri="{FF2B5EF4-FFF2-40B4-BE49-F238E27FC236}">
                <ns2:creationId id="{45637B1D-E714-42D4-8C24-070A6BF7CC63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rPr>
              <a:t> Progress sample</a:t>
            </a:r>
          </a:p>
        </p:txBody>
      </p:sp>
      <p:sp>
        <p:nvSpPr>
          <p:cNvPr id="6" name="text-5">
            <a:extLst>
              <a:ext uri="{FF2B5EF4-FFF2-40B4-BE49-F238E27FC236}">
                <ns2:creationId id="{0C233A43-FF45-42D2-9289-C46CF924BC14}"/>
              </a:ext>
            </a:extLst>
          </p:cNvPr>
          <p:cNvSpPr>
            <a:spLocks noGrp="1"/>
          </p:cNvSpPr>
          <p:nvPr/>
        </p:nvSpPr>
        <p:spPr>
          <a:xfrm>
            <a:off x="4229100" y="5095875"/>
            <a:ext cx="333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 4 projects</a:t>
            </a:r>
          </a:p>
        </p:txBody>
      </p:sp>
      <p:sp>
        <p:nvSpPr>
          <p:cNvPr id="7" name="text-6">
            <a:extLst>
              <a:ext uri="{FF2B5EF4-FFF2-40B4-BE49-F238E27FC236}">
                <ns2:creationId id="{DD8B5CED-0F83-43FF-A48B-6E3CD7F16080}"/>
              </a:ext>
            </a:extLst>
          </p:cNvPr>
          <p:cNvSpPr>
            <a:spLocks noGrp="1"/>
          </p:cNvSpPr>
          <p:nvPr/>
        </p:nvSpPr>
        <p:spPr>
          <a:xfrm>
            <a:off x="4229100" y="569595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rPr>
              <a:t> Budget sample</a:t>
            </a:r>
          </a:p>
        </p:txBody>
      </p:sp>
      <p:sp>
        <p:nvSpPr>
          <p:cNvPr id="8" name="text-7">
            <a:extLst>
              <a:ext uri="{FF2B5EF4-FFF2-40B4-BE49-F238E27FC236}">
                <ns2:creationId id="{06AB6606-4026-46DF-8DA8-714B78181563}"/>
              </a:ext>
            </a:extLst>
          </p:cNvPr>
          <p:cNvSpPr>
            <a:spLocks noGrp="1"/>
          </p:cNvSpPr>
          <p:nvPr/>
        </p:nvSpPr>
        <p:spPr>
          <a:xfrm>
            <a:off x="7848600" y="5095875"/>
            <a:ext cx="333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 60 items</a:t>
            </a:r>
          </a:p>
        </p:txBody>
      </p:sp>
      <p:sp>
        <p:nvSpPr>
          <p:cNvPr id="9" name="text-8">
            <a:extLst>
              <a:ext uri="{FF2B5EF4-FFF2-40B4-BE49-F238E27FC236}">
                <ns2:creationId id="{F4073786-6CAC-44EA-B01F-2C2B30348D8D}"/>
              </a:ext>
            </a:extLst>
          </p:cNvPr>
          <p:cNvSpPr>
            <a:spLocks noGrp="1"/>
          </p:cNvSpPr>
          <p:nvPr/>
        </p:nvSpPr>
        <p:spPr>
          <a:xfrm>
            <a:off x="7848600" y="569595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FE8F0"/>
                </a:solidFill>
                <a:latin typeface="DejaVu Sans"/>
                <a:ea typeface="DejaVu Sans"/>
                <a:cs typeface="DejaVu Sans"/>
              </a:rPr>
              <a:t> Risk sample</a:t>
            </a:r>
          </a:p>
        </p:txBody>
      </p:sp>
    </p:spTree>
    <p:extLst>
      <p:ext uri="{BB962C8B-B14F-4D97-AF65-F5344CB8AC3E}">
        <p14:creationId val="2085027976"/>
      </p:ext>
    </p:extLst>
  </p:cSld>
  <p:transition spd="med" advClick="1">
    <p:fade/>
  </p:transition>
</p:sld>
</file>

<file path=ppt/slides/slide2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" name="text-0">
            <a:extLst>
              <a:ext uri="{FF2B5EF4-FFF2-40B4-BE49-F238E27FC236}">
                <ns2:creationId id="{288DFD9B-DFF2-4B58-B50F-47026BAB3780}"/>
              </a:ext>
            </a:extLst>
          </p:cNvPr>
          <p:cNvSpPr>
            <a:spLocks noGrp="1"/>
          </p:cNvSpPr>
          <p:nvPr/>
        </p:nvSpPr>
        <p:spPr>
          <a:xfrm>
            <a:off x="609600" y="142875"/>
            <a:ext cx="109728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Animated report — play in Slide Show</a:t>
            </a:r>
          </a:p>
        </p:txBody>
      </p:sp>
      <p:pic>
        <p:nvPicPr>
          <p:cNvPr id="2" name="">
            <a:hlinkClick action="ppaction://media"/>
            <a:extLst>
              <a:ext uri="{FF2B5EF4-FFF2-40B4-BE49-F238E27FC236}">
                <ns2:creationId id="{E1E62357-13FD-4445-BF08-5DC61B3FFDD5}"/>
              </a:ext>
            </a:extLst>
          </p:cNvPr>
          <p:cNvPicPr>
            <a:picLocks noChangeAspect="1"/>
          </p:cNvPicPr>
          <p:nvPr>
            <a:videoFile r:link="rIdEmbeddedVideo"/>
            <p:extLst>
              <p:ext uri="{DAA4B4D4-6D71-4841-9C94-3DE7FCFB9230}">
                <p14:media r:embed="rIdEmbeddedMedia"/>
              </p:ext>
            </p:extLst>
          </p:nvPr>
        </p:nvPicPr>
        <p:blipFill>
          <a:blip r:embed="R45e4d6b77c894a2c"/>
          <a:stretch/>
        </p:blipFill>
        <p:spPr>
          <a:xfrm>
            <a:off x="857250" y="781050"/>
            <a:ext cx="10477500" cy="5893594"/>
          </a:xfrm>
          <a:prstGeom prst="rect">
            <a:avLst/>
          </a:prstGeom>
        </p:spPr>
      </p:pic>
    </p:spTree>
    <p:extLst>
      <p:ext uri="{BB962C8B-B14F-4D97-AF65-F5344CB8AC3E}">
        <p14:creationId val="381582947"/>
      </p:ext>
    </p:extLst>
  </p:cSld>
  <p:transition spd="med" advClick="1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ns2="http://schemas.microsoft.com/office/drawing/2014/main" xmlns:ns3="http://schemas.openxmlformats.org/drawingml/2006/chart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text-0">
            <a:extLst>
              <a:ext uri="{FF2B5EF4-FFF2-40B4-BE49-F238E27FC236}">
                <ns2:creationId id="{325CD59D-F1E9-4453-B47D-22E6C894391B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Project status</a:t>
            </a:r>
          </a:p>
        </p:txBody>
      </p:sp>
      <p:sp>
        <p:nvSpPr>
          <p:cNvPr id="2" name="text-1">
            <a:extLst>
              <a:ext uri="{FF2B5EF4-FFF2-40B4-BE49-F238E27FC236}">
                <ns2:creationId id="{523E470D-6E06-4319-AF25-64ED0A133F1C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10382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Sample scenario: Portfolio Management Summary workbook.</a:t>
            </a:r>
          </a:p>
        </p:txBody>
      </p:sp>
      <p:sp>
        <p:nvSpPr>
          <p:cNvPr id="3" name="text-2">
            <a:extLst>
              <a:ext uri="{FF2B5EF4-FFF2-40B4-BE49-F238E27FC236}">
                <ns2:creationId id="{C17C6302-4ABC-4E6B-AF41-FF0C682C5ACD}"/>
              </a:ext>
            </a:extLst>
          </p:cNvPr>
          <p:cNvSpPr>
            <a:spLocks noGrp="1"/>
          </p:cNvSpPr>
          <p:nvPr/>
        </p:nvSpPr>
        <p:spPr>
          <a:xfrm>
            <a:off x="11096625" y="6315075"/>
            <a:ext cx="523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03</a:t>
            </a:r>
          </a:p>
        </p:txBody>
      </p:sp>
      <p:sp>
        <p:nvSpPr>
          <p:cNvPr id="4" name="text-3">
            <a:extLst>
              <a:ext uri="{FF2B5EF4-FFF2-40B4-BE49-F238E27FC236}">
                <ns2:creationId id="{DFDCBC3B-036C-4BC2-9974-3BA1821C5E99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Projects</a:t>
            </a:r>
          </a:p>
        </p:txBody>
      </p:sp>
      <p:sp>
        <p:nvSpPr>
          <p:cNvPr id="5" name="text-4">
            <a:extLst>
              <a:ext uri="{FF2B5EF4-FFF2-40B4-BE49-F238E27FC236}">
                <ns2:creationId id="{8215E741-BC52-42FC-BE5D-63E30EB03DF5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14</a:t>
            </a:r>
          </a:p>
        </p:txBody>
      </p:sp>
      <p:sp>
        <p:nvSpPr>
          <p:cNvPr id="6" name="text-5">
            <a:extLst>
              <a:ext uri="{FF2B5EF4-FFF2-40B4-BE49-F238E27FC236}">
                <ns2:creationId id="{FD8D7EA1-291B-4E42-9F87-DCDDB3BC635E}"/>
              </a:ext>
            </a:extLst>
          </p:cNvPr>
          <p:cNvSpPr>
            <a:spLocks noGrp="1"/>
          </p:cNvSpPr>
          <p:nvPr/>
        </p:nvSpPr>
        <p:spPr>
          <a:xfrm>
            <a:off x="33528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In progress</a:t>
            </a:r>
          </a:p>
        </p:txBody>
      </p:sp>
      <p:sp>
        <p:nvSpPr>
          <p:cNvPr id="7" name="text-6">
            <a:extLst>
              <a:ext uri="{FF2B5EF4-FFF2-40B4-BE49-F238E27FC236}">
                <ns2:creationId id="{EC25536A-475B-4691-B594-CD9A66C59866}"/>
              </a:ext>
            </a:extLst>
          </p:cNvPr>
          <p:cNvSpPr>
            <a:spLocks noGrp="1"/>
          </p:cNvSpPr>
          <p:nvPr/>
        </p:nvSpPr>
        <p:spPr>
          <a:xfrm>
            <a:off x="33528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3</a:t>
            </a:r>
          </a:p>
        </p:txBody>
      </p:sp>
      <p:sp>
        <p:nvSpPr>
          <p:cNvPr id="8" name="text-7">
            <a:extLst>
              <a:ext uri="{FF2B5EF4-FFF2-40B4-BE49-F238E27FC236}">
                <ns2:creationId id="{552027CB-849E-415D-B61C-0E69A2E9583E}"/>
              </a:ext>
            </a:extLst>
          </p:cNvPr>
          <p:cNvSpPr>
            <a:spLocks noGrp="1"/>
          </p:cNvSpPr>
          <p:nvPr/>
        </p:nvSpPr>
        <p:spPr>
          <a:xfrm>
            <a:off x="60960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Complete</a:t>
            </a:r>
          </a:p>
        </p:txBody>
      </p:sp>
      <p:sp>
        <p:nvSpPr>
          <p:cNvPr id="9" name="text-8">
            <a:extLst>
              <a:ext uri="{FF2B5EF4-FFF2-40B4-BE49-F238E27FC236}">
                <ns2:creationId id="{8F7F1448-0FFA-4AEC-A109-FD1C6B78E2B5}"/>
              </a:ext>
            </a:extLst>
          </p:cNvPr>
          <p:cNvSpPr>
            <a:spLocks noGrp="1"/>
          </p:cNvSpPr>
          <p:nvPr/>
        </p:nvSpPr>
        <p:spPr>
          <a:xfrm>
            <a:off x="60960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1</a:t>
            </a:r>
          </a:p>
        </p:txBody>
      </p:sp>
      <p:sp>
        <p:nvSpPr>
          <p:cNvPr id="10" name="text-9">
            <a:extLst>
              <a:ext uri="{FF2B5EF4-FFF2-40B4-BE49-F238E27FC236}">
                <ns2:creationId id="{EDE543E3-1D47-48B3-8E4D-F8D57C1F7634}"/>
              </a:ext>
            </a:extLst>
          </p:cNvPr>
          <p:cNvSpPr>
            <a:spLocks noGrp="1"/>
          </p:cNvSpPr>
          <p:nvPr/>
        </p:nvSpPr>
        <p:spPr>
          <a:xfrm>
            <a:off x="88392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Average completion</a:t>
            </a:r>
          </a:p>
        </p:txBody>
      </p:sp>
      <p:sp>
        <p:nvSpPr>
          <p:cNvPr id="11" name="text-10">
            <a:extLst>
              <a:ext uri="{FF2B5EF4-FFF2-40B4-BE49-F238E27FC236}">
                <ns2:creationId id="{EBA99F16-6FA4-448F-B5CF-568F6F1B07E5}"/>
              </a:ext>
            </a:extLst>
          </p:cNvPr>
          <p:cNvSpPr>
            <a:spLocks noGrp="1"/>
          </p:cNvSpPr>
          <p:nvPr/>
        </p:nvSpPr>
        <p:spPr>
          <a:xfrm>
            <a:off x="88392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34.4%</a:t>
            </a:r>
          </a:p>
        </p:txBody>
      </p:sp>
      <p:graphicFrame>
        <p:nvGraphicFramePr>
          <p:cNvPr id="12" name="Chart">
            <a:extLst>
              <a:ext uri="{FF2B5EF4-FFF2-40B4-BE49-F238E27FC236}">
                <ns2:creationId id="{BC6F4269-CEAA-4ABD-9AD0-EA5B16EE5585}"/>
              </a:ext>
            </a:extLst>
          </p:cNvPr>
          <p:cNvGraphicFramePr/>
          <p:nvPr/>
        </p:nvGraphicFramePr>
        <p:xfrm>
          <a:off x="619125" y="2381250"/>
          <a:ext cx="5000625" cy="3476625"/>
        </p:xfrm>
        <a:graphic>
          <a:graphicData uri="http://schemas.openxmlformats.org/drawingml/2006/chart">
            <ns3:chart r:id="R251378b7325442a9"/>
          </a:graphicData>
        </a:graphic>
      </p:graphicFrame>
      <p:graphicFrame>
        <p:nvGraphicFramePr>
          <p:cNvPr id="13" name="">
            <a:extLst>
              <a:ext uri="{FF2B5EF4-FFF2-40B4-BE49-F238E27FC236}">
                <ns2:creationId id="{93D3DE81-0CD1-442F-A21C-FBFB596DA4A9}"/>
              </a:ext>
            </a:extLst>
          </p:cNvPr>
          <p:cNvGraphicFramePr/>
          <p:nvPr/>
        </p:nvGraphicFramePr>
        <p:xfrm>
          <a:off x="5953125" y="2428875"/>
          <a:ext cx="5572125" cy="3333750"/>
        </p:xfrm>
        <a:graphic>
          <a:graphicData uri="http://schemas.openxmlformats.org/drawingml/2006/table">
            <a:tbl>
              <a:tblPr/>
              <a:tblGrid>
                <a:gridCol w="3095625"/>
                <a:gridCol w="1333500"/>
                <a:gridCol w="1143000"/>
              </a:tblGrid>
              <a:tr h="370417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Category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T w="19050">
                      <a:solidFill>
                        <a:srgbClr val="090713"/>
                      </a:solidFill>
                      <a:prstDash val="solid"/>
                    </a:lnT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Count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T w="19050">
                      <a:solidFill>
                        <a:srgbClr val="090713"/>
                      </a:solidFill>
                      <a:prstDash val="solid"/>
                    </a:lnT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Share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T w="19050">
                      <a:solidFill>
                        <a:srgbClr val="090713"/>
                      </a:solidFill>
                      <a:prstDash val="solid"/>
                    </a:lnT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F2DA5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 Hold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7.1%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A855F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Complete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7.1%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D94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 Progress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21.4%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7C3AE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14.3%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472B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Approved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14.3%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C084F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7.1%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B7185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Monitor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14.3%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37041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818CF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Requested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14.3%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val="528261458"/>
      </p:ext>
    </p:extLst>
  </p:cSld>
  <p:transition spd="med" advClick="1">
    <p:fade/>
  </p:transition>
</p:sld>
</file>

<file path=ppt/slides/slide4.xml><?xml version="1.0" encoding="utf-8"?>
<p:sld xmlns:a="http://schemas.openxmlformats.org/drawingml/2006/main" xmlns:ns2="http://schemas.microsoft.com/office/drawing/2014/main" xmlns:ns3="http://schemas.openxmlformats.org/drawingml/2006/chart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text-0">
            <a:extLst>
              <a:ext uri="{FF2B5EF4-FFF2-40B4-BE49-F238E27FC236}">
                <ns2:creationId id="{FDA67F06-D7ED-4242-83D9-F28A5FDB0A9C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Completion by project</a:t>
            </a:r>
          </a:p>
        </p:txBody>
      </p:sp>
      <p:sp>
        <p:nvSpPr>
          <p:cNvPr id="2" name="text-1">
            <a:extLst>
              <a:ext uri="{FF2B5EF4-FFF2-40B4-BE49-F238E27FC236}">
                <ns2:creationId id="{32CB3CF8-AC4D-42D0-B471-E3F64A2F6AAA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10382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14 sample projects. Completion percentages come from the source workbook.</a:t>
            </a:r>
          </a:p>
        </p:txBody>
      </p:sp>
      <p:sp>
        <p:nvSpPr>
          <p:cNvPr id="3" name="text-2">
            <a:extLst>
              <a:ext uri="{FF2B5EF4-FFF2-40B4-BE49-F238E27FC236}">
                <ns2:creationId id="{60D21742-162A-4660-B082-A7B0BDC0AEE1}"/>
              </a:ext>
            </a:extLst>
          </p:cNvPr>
          <p:cNvSpPr>
            <a:spLocks noGrp="1"/>
          </p:cNvSpPr>
          <p:nvPr/>
        </p:nvSpPr>
        <p:spPr>
          <a:xfrm>
            <a:off x="11096625" y="6315075"/>
            <a:ext cx="523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04</a:t>
            </a:r>
          </a:p>
        </p:txBody>
      </p:sp>
      <p:graphicFrame>
        <p:nvGraphicFramePr>
          <p:cNvPr id="4" name="Chart">
            <a:extLst>
              <a:ext uri="{FF2B5EF4-FFF2-40B4-BE49-F238E27FC236}">
                <ns2:creationId id="{1AA62B8E-24F5-4D9D-AF06-E2167BFB37B3}"/>
              </a:ext>
            </a:extLst>
          </p:cNvPr>
          <p:cNvGraphicFramePr/>
          <p:nvPr/>
        </p:nvGraphicFramePr>
        <p:xfrm>
          <a:off x="342900" y="1524000"/>
          <a:ext cx="5762625" cy="4324350"/>
        </p:xfrm>
        <a:graphic>
          <a:graphicData uri="http://schemas.openxmlformats.org/drawingml/2006/chart">
            <ns3:chart r:id="R9ef9db73955140e2"/>
          </a:graphicData>
        </a:graphic>
      </p:graphicFrame>
      <p:graphicFrame>
        <p:nvGraphicFramePr>
          <p:cNvPr id="5" name="Chart">
            <a:extLst>
              <a:ext uri="{FF2B5EF4-FFF2-40B4-BE49-F238E27FC236}">
                <ns2:creationId id="{DC78C181-6A6A-4A49-980D-6C749D2C48FE}"/>
              </a:ext>
            </a:extLst>
          </p:cNvPr>
          <p:cNvGraphicFramePr/>
          <p:nvPr/>
        </p:nvGraphicFramePr>
        <p:xfrm>
          <a:off x="6134100" y="1524000"/>
          <a:ext cx="5762625" cy="4324350"/>
        </p:xfrm>
        <a:graphic>
          <a:graphicData uri="http://schemas.openxmlformats.org/drawingml/2006/chart">
            <ns3:chart r:id="Re551cd7b0e624d61"/>
          </a:graphicData>
        </a:graphic>
      </p:graphicFrame>
    </p:spTree>
    <p:extLst>
      <p:ext uri="{BB962C8B-B14F-4D97-AF65-F5344CB8AC3E}">
        <p14:creationId val="1165113932"/>
      </p:ext>
    </p:extLst>
  </p:cSld>
  <p:transition spd="med" advClick="1">
    <p:fade/>
  </p:transition>
</p:sld>
</file>

<file path=ppt/slides/slide5.xml><?xml version="1.0" encoding="utf-8"?>
<p:sld xmlns:a="http://schemas.openxmlformats.org/drawingml/2006/main" xmlns:ns2="http://schemas.microsoft.com/office/drawing/2014/main" xmlns:ns3="http://schemas.openxmlformats.org/drawingml/2006/chart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3" name="text-0">
            <a:extLst>
              <a:ext uri="{FF2B5EF4-FFF2-40B4-BE49-F238E27FC236}">
                <ns2:creationId id="{AA18AB75-AD93-4A3B-91A6-0F660F767B15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Budget compared with actual spend</a:t>
            </a:r>
          </a:p>
        </p:txBody>
      </p:sp>
      <p:sp>
        <p:nvSpPr>
          <p:cNvPr id="2" name="text-1">
            <a:extLst>
              <a:ext uri="{FF2B5EF4-FFF2-40B4-BE49-F238E27FC236}">
                <ns2:creationId id="{0BA1A749-7325-431C-B5D6-0AF999FB8DF9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10382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Separate sample scenario: Portfolio Budget Tracking workbook. Dollar notation follows the template.</a:t>
            </a:r>
          </a:p>
        </p:txBody>
      </p:sp>
      <p:sp>
        <p:nvSpPr>
          <p:cNvPr id="3" name="text-2">
            <a:extLst>
              <a:ext uri="{FF2B5EF4-FFF2-40B4-BE49-F238E27FC236}">
                <ns2:creationId id="{C50510A3-8204-45D3-A24C-1B82F9DF665E}"/>
              </a:ext>
            </a:extLst>
          </p:cNvPr>
          <p:cNvSpPr>
            <a:spLocks noGrp="1"/>
          </p:cNvSpPr>
          <p:nvPr/>
        </p:nvSpPr>
        <p:spPr>
          <a:xfrm>
            <a:off x="11096625" y="6315075"/>
            <a:ext cx="523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05</a:t>
            </a:r>
          </a:p>
        </p:txBody>
      </p:sp>
      <p:sp>
        <p:nvSpPr>
          <p:cNvPr id="4" name="text-3">
            <a:extLst>
              <a:ext uri="{FF2B5EF4-FFF2-40B4-BE49-F238E27FC236}">
                <ns2:creationId id="{A0064E32-50ED-45E8-A73F-2D41F53381A0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Planned budget</a:t>
            </a:r>
          </a:p>
        </p:txBody>
      </p:sp>
      <p:sp>
        <p:nvSpPr>
          <p:cNvPr id="5" name="text-4">
            <a:extLst>
              <a:ext uri="{FF2B5EF4-FFF2-40B4-BE49-F238E27FC236}">
                <ns2:creationId id="{373F55D3-4DAD-4267-889D-1F0E11D31FF0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$196,700</a:t>
            </a:r>
          </a:p>
        </p:txBody>
      </p:sp>
      <p:sp>
        <p:nvSpPr>
          <p:cNvPr id="6" name="text-5">
            <a:extLst>
              <a:ext uri="{FF2B5EF4-FFF2-40B4-BE49-F238E27FC236}">
                <ns2:creationId id="{D942A0F6-CFD0-4D21-B817-6D2B9AF3F726}"/>
              </a:ext>
            </a:extLst>
          </p:cNvPr>
          <p:cNvSpPr>
            <a:spLocks noGrp="1"/>
          </p:cNvSpPr>
          <p:nvPr/>
        </p:nvSpPr>
        <p:spPr>
          <a:xfrm>
            <a:off x="33528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Actual spend</a:t>
            </a:r>
          </a:p>
        </p:txBody>
      </p:sp>
      <p:sp>
        <p:nvSpPr>
          <p:cNvPr id="7" name="text-6">
            <a:extLst>
              <a:ext uri="{FF2B5EF4-FFF2-40B4-BE49-F238E27FC236}">
                <ns2:creationId id="{921DB18A-04A2-4051-A65D-420B19774C5C}"/>
              </a:ext>
            </a:extLst>
          </p:cNvPr>
          <p:cNvSpPr>
            <a:spLocks noGrp="1"/>
          </p:cNvSpPr>
          <p:nvPr/>
        </p:nvSpPr>
        <p:spPr>
          <a:xfrm>
            <a:off x="33528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$170,215</a:t>
            </a:r>
          </a:p>
        </p:txBody>
      </p:sp>
      <p:sp>
        <p:nvSpPr>
          <p:cNvPr id="8" name="text-7">
            <a:extLst>
              <a:ext uri="{FF2B5EF4-FFF2-40B4-BE49-F238E27FC236}">
                <ns2:creationId id="{CBC8B985-2D75-4C33-8EB9-1DE3F68C3B6C}"/>
              </a:ext>
            </a:extLst>
          </p:cNvPr>
          <p:cNvSpPr>
            <a:spLocks noGrp="1"/>
          </p:cNvSpPr>
          <p:nvPr/>
        </p:nvSpPr>
        <p:spPr>
          <a:xfrm>
            <a:off x="60960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Unspent budget</a:t>
            </a:r>
          </a:p>
        </p:txBody>
      </p:sp>
      <p:sp>
        <p:nvSpPr>
          <p:cNvPr id="9" name="text-8">
            <a:extLst>
              <a:ext uri="{FF2B5EF4-FFF2-40B4-BE49-F238E27FC236}">
                <ns2:creationId id="{44A9114D-3471-4AFA-8BB2-707DC7697A8F}"/>
              </a:ext>
            </a:extLst>
          </p:cNvPr>
          <p:cNvSpPr>
            <a:spLocks noGrp="1"/>
          </p:cNvSpPr>
          <p:nvPr/>
        </p:nvSpPr>
        <p:spPr>
          <a:xfrm>
            <a:off x="60960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$26,485</a:t>
            </a:r>
          </a:p>
        </p:txBody>
      </p:sp>
      <p:sp>
        <p:nvSpPr>
          <p:cNvPr id="10" name="text-9">
            <a:extLst>
              <a:ext uri="{FF2B5EF4-FFF2-40B4-BE49-F238E27FC236}">
                <ns2:creationId id="{126585B9-2FBE-4EA6-A242-205583BE5F4F}"/>
              </a:ext>
            </a:extLst>
          </p:cNvPr>
          <p:cNvSpPr>
            <a:spLocks noGrp="1"/>
          </p:cNvSpPr>
          <p:nvPr/>
        </p:nvSpPr>
        <p:spPr>
          <a:xfrm>
            <a:off x="88392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Budget used</a:t>
            </a:r>
          </a:p>
        </p:txBody>
      </p:sp>
      <p:sp>
        <p:nvSpPr>
          <p:cNvPr id="11" name="text-10">
            <a:extLst>
              <a:ext uri="{FF2B5EF4-FFF2-40B4-BE49-F238E27FC236}">
                <ns2:creationId id="{21631E0B-7F87-49E6-B9DF-F636A04453E0}"/>
              </a:ext>
            </a:extLst>
          </p:cNvPr>
          <p:cNvSpPr>
            <a:spLocks noGrp="1"/>
          </p:cNvSpPr>
          <p:nvPr/>
        </p:nvSpPr>
        <p:spPr>
          <a:xfrm>
            <a:off x="88392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86.5%</a:t>
            </a:r>
          </a:p>
        </p:txBody>
      </p:sp>
      <p:graphicFrame>
        <p:nvGraphicFramePr>
          <p:cNvPr id="12" name="Chart">
            <a:extLst>
              <a:ext uri="{FF2B5EF4-FFF2-40B4-BE49-F238E27FC236}">
                <ns2:creationId id="{A74AB187-B387-46BA-A8FC-4AF621785441}"/>
              </a:ext>
            </a:extLst>
          </p:cNvPr>
          <p:cNvGraphicFramePr/>
          <p:nvPr/>
        </p:nvGraphicFramePr>
        <p:xfrm>
          <a:off x="857250" y="2428875"/>
          <a:ext cx="10382250" cy="3476625"/>
        </p:xfrm>
        <a:graphic>
          <a:graphicData uri="http://schemas.openxmlformats.org/drawingml/2006/chart">
            <ns3:chart r:id="R14eee7e5d2844581"/>
          </a:graphicData>
        </a:graphic>
      </p:graphicFrame>
    </p:spTree>
    <p:extLst>
      <p:ext uri="{BB962C8B-B14F-4D97-AF65-F5344CB8AC3E}">
        <p14:creationId val="226212782"/>
      </p:ext>
    </p:extLst>
  </p:cSld>
  <p:transition spd="med" advClick="1">
    <p:fade/>
  </p:transition>
</p:sld>
</file>

<file path=ppt/slides/slide6.xml><?xml version="1.0" encoding="utf-8"?>
<p:sld xmlns:a="http://schemas.openxmlformats.org/drawingml/2006/main" xmlns:ns2="http://schemas.microsoft.com/office/drawing/2014/main" xmlns:ns3="http://schemas.openxmlformats.org/drawingml/2006/chart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3" name="text-0">
            <a:extLst>
              <a:ext uri="{FF2B5EF4-FFF2-40B4-BE49-F238E27FC236}">
                <ns2:creationId id="{979DB563-C443-4035-A8D7-4C5BBC067E3D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Capacity and billable hours</a:t>
            </a:r>
          </a:p>
        </p:txBody>
      </p:sp>
      <p:sp>
        <p:nvSpPr>
          <p:cNvPr id="2" name="text-1">
            <a:extLst>
              <a:ext uri="{FF2B5EF4-FFF2-40B4-BE49-F238E27FC236}">
                <ns2:creationId id="{806FA3F1-AD88-475F-88CD-830998A4C5B0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10382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Separate sample scenario: Resource Utilization workbook. First 12 sample periods.</a:t>
            </a:r>
          </a:p>
        </p:txBody>
      </p:sp>
      <p:sp>
        <p:nvSpPr>
          <p:cNvPr id="3" name="text-2">
            <a:extLst>
              <a:ext uri="{FF2B5EF4-FFF2-40B4-BE49-F238E27FC236}">
                <ns2:creationId id="{D149DCB0-B707-4D35-8E13-6C5F8DD36ECB}"/>
              </a:ext>
            </a:extLst>
          </p:cNvPr>
          <p:cNvSpPr>
            <a:spLocks noGrp="1"/>
          </p:cNvSpPr>
          <p:nvPr/>
        </p:nvSpPr>
        <p:spPr>
          <a:xfrm>
            <a:off x="11096625" y="6315075"/>
            <a:ext cx="523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06</a:t>
            </a:r>
          </a:p>
        </p:txBody>
      </p:sp>
      <p:sp>
        <p:nvSpPr>
          <p:cNvPr id="4" name="text-3">
            <a:extLst>
              <a:ext uri="{FF2B5EF4-FFF2-40B4-BE49-F238E27FC236}">
                <ns2:creationId id="{E62F8F3E-6A09-403F-9D91-E19B927A12B1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Capacity hours</a:t>
            </a:r>
          </a:p>
        </p:txBody>
      </p:sp>
      <p:sp>
        <p:nvSpPr>
          <p:cNvPr id="5" name="text-4">
            <a:extLst>
              <a:ext uri="{FF2B5EF4-FFF2-40B4-BE49-F238E27FC236}">
                <ns2:creationId id="{02205824-3762-4813-A06B-35D8752B36EF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67,000</a:t>
            </a:r>
          </a:p>
        </p:txBody>
      </p:sp>
      <p:sp>
        <p:nvSpPr>
          <p:cNvPr id="6" name="text-5">
            <a:extLst>
              <a:ext uri="{FF2B5EF4-FFF2-40B4-BE49-F238E27FC236}">
                <ns2:creationId id="{76B763F7-8B57-495F-8088-9A2385DC4878}"/>
              </a:ext>
            </a:extLst>
          </p:cNvPr>
          <p:cNvSpPr>
            <a:spLocks noGrp="1"/>
          </p:cNvSpPr>
          <p:nvPr/>
        </p:nvSpPr>
        <p:spPr>
          <a:xfrm>
            <a:off x="33528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Projected hours</a:t>
            </a:r>
          </a:p>
        </p:txBody>
      </p:sp>
      <p:sp>
        <p:nvSpPr>
          <p:cNvPr id="7" name="text-6">
            <a:extLst>
              <a:ext uri="{FF2B5EF4-FFF2-40B4-BE49-F238E27FC236}">
                <ns2:creationId id="{84A94FA4-3E81-49C8-959D-53AC88C8BC78}"/>
              </a:ext>
            </a:extLst>
          </p:cNvPr>
          <p:cNvSpPr>
            <a:spLocks noGrp="1"/>
          </p:cNvSpPr>
          <p:nvPr/>
        </p:nvSpPr>
        <p:spPr>
          <a:xfrm>
            <a:off x="33528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82,941</a:t>
            </a:r>
          </a:p>
        </p:txBody>
      </p:sp>
      <p:sp>
        <p:nvSpPr>
          <p:cNvPr id="8" name="text-7">
            <a:extLst>
              <a:ext uri="{FF2B5EF4-FFF2-40B4-BE49-F238E27FC236}">
                <ns2:creationId id="{0AC2DB73-53A1-4B64-A3B6-BF7768C45E65}"/>
              </a:ext>
            </a:extLst>
          </p:cNvPr>
          <p:cNvSpPr>
            <a:spLocks noGrp="1"/>
          </p:cNvSpPr>
          <p:nvPr/>
        </p:nvSpPr>
        <p:spPr>
          <a:xfrm>
            <a:off x="60960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Achieved hours</a:t>
            </a:r>
          </a:p>
        </p:txBody>
      </p:sp>
      <p:sp>
        <p:nvSpPr>
          <p:cNvPr id="9" name="text-8">
            <a:extLst>
              <a:ext uri="{FF2B5EF4-FFF2-40B4-BE49-F238E27FC236}">
                <ns2:creationId id="{324A3241-E51A-4CCD-8699-21F9E5381538}"/>
              </a:ext>
            </a:extLst>
          </p:cNvPr>
          <p:cNvSpPr>
            <a:spLocks noGrp="1"/>
          </p:cNvSpPr>
          <p:nvPr/>
        </p:nvSpPr>
        <p:spPr>
          <a:xfrm>
            <a:off x="60960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95,171</a:t>
            </a:r>
          </a:p>
        </p:txBody>
      </p:sp>
      <p:sp>
        <p:nvSpPr>
          <p:cNvPr id="10" name="text-9">
            <a:extLst>
              <a:ext uri="{FF2B5EF4-FFF2-40B4-BE49-F238E27FC236}">
                <ns2:creationId id="{261D2AEB-911F-4FF5-A5BE-9D140AEA28D2}"/>
              </a:ext>
            </a:extLst>
          </p:cNvPr>
          <p:cNvSpPr>
            <a:spLocks noGrp="1"/>
          </p:cNvSpPr>
          <p:nvPr/>
        </p:nvSpPr>
        <p:spPr>
          <a:xfrm>
            <a:off x="88392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Actual utilization</a:t>
            </a:r>
          </a:p>
        </p:txBody>
      </p:sp>
      <p:sp>
        <p:nvSpPr>
          <p:cNvPr id="11" name="text-10">
            <a:extLst>
              <a:ext uri="{FF2B5EF4-FFF2-40B4-BE49-F238E27FC236}">
                <ns2:creationId id="{B5E64909-2DA0-4252-9E0D-03BD9DCEA23A}"/>
              </a:ext>
            </a:extLst>
          </p:cNvPr>
          <p:cNvSpPr>
            <a:spLocks noGrp="1"/>
          </p:cNvSpPr>
          <p:nvPr/>
        </p:nvSpPr>
        <p:spPr>
          <a:xfrm>
            <a:off x="88392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142.0%</a:t>
            </a:r>
          </a:p>
        </p:txBody>
      </p:sp>
      <p:graphicFrame>
        <p:nvGraphicFramePr>
          <p:cNvPr id="12" name="Chart">
            <a:extLst>
              <a:ext uri="{FF2B5EF4-FFF2-40B4-BE49-F238E27FC236}">
                <ns2:creationId id="{6198AE37-BF2C-4644-8291-76690B74B68D}"/>
              </a:ext>
            </a:extLst>
          </p:cNvPr>
          <p:cNvGraphicFramePr/>
          <p:nvPr/>
        </p:nvGraphicFramePr>
        <p:xfrm>
          <a:off x="857250" y="2428875"/>
          <a:ext cx="10382250" cy="3457575"/>
        </p:xfrm>
        <a:graphic>
          <a:graphicData uri="http://schemas.openxmlformats.org/drawingml/2006/chart">
            <ns3:chart r:id="R38e37a80c31b465a"/>
          </a:graphicData>
        </a:graphic>
      </p:graphicFrame>
    </p:spTree>
    <p:extLst>
      <p:ext uri="{BB962C8B-B14F-4D97-AF65-F5344CB8AC3E}">
        <p14:creationId val="1803299910"/>
      </p:ext>
    </p:extLst>
  </p:cSld>
  <p:transition spd="med" advClick="1">
    <p:fade/>
  </p:transition>
</p:sld>
</file>

<file path=ppt/slides/slide7.xml><?xml version="1.0" encoding="utf-8"?>
<p:sld xmlns:a="http://schemas.openxmlformats.org/drawingml/2006/main" xmlns:ns2="http://schemas.microsoft.com/office/drawing/2014/main" xmlns:ns3="http://schemas.openxmlformats.org/drawingml/2006/chart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text-0">
            <a:extLst>
              <a:ext uri="{FF2B5EF4-FFF2-40B4-BE49-F238E27FC236}">
                <ns2:creationId id="{A773C466-A711-4E09-AAF9-629A4F34934D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Status of risks and issues</a:t>
            </a:r>
          </a:p>
        </p:txBody>
      </p:sp>
      <p:sp>
        <p:nvSpPr>
          <p:cNvPr id="2" name="text-1">
            <a:extLst>
              <a:ext uri="{FF2B5EF4-FFF2-40B4-BE49-F238E27FC236}">
                <ns2:creationId id="{9A2A9CDA-2425-4885-9EB1-608F35588A39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10382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Separate sample scenario: Risk Management PowerPoint.</a:t>
            </a:r>
          </a:p>
        </p:txBody>
      </p:sp>
      <p:sp>
        <p:nvSpPr>
          <p:cNvPr id="3" name="text-2">
            <a:extLst>
              <a:ext uri="{FF2B5EF4-FFF2-40B4-BE49-F238E27FC236}">
                <ns2:creationId id="{657F617C-253B-4C0D-94B6-79585455C498}"/>
              </a:ext>
            </a:extLst>
          </p:cNvPr>
          <p:cNvSpPr>
            <a:spLocks noGrp="1"/>
          </p:cNvSpPr>
          <p:nvPr/>
        </p:nvSpPr>
        <p:spPr>
          <a:xfrm>
            <a:off x="11096625" y="6315075"/>
            <a:ext cx="523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07</a:t>
            </a:r>
          </a:p>
        </p:txBody>
      </p:sp>
      <p:sp>
        <p:nvSpPr>
          <p:cNvPr id="4" name="text-3">
            <a:extLst>
              <a:ext uri="{FF2B5EF4-FFF2-40B4-BE49-F238E27FC236}">
                <ns2:creationId id="{A41EE564-42BF-410D-8002-C03A3C730896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Total risks / issues</a:t>
            </a:r>
          </a:p>
        </p:txBody>
      </p:sp>
      <p:sp>
        <p:nvSpPr>
          <p:cNvPr id="5" name="text-4">
            <a:extLst>
              <a:ext uri="{FF2B5EF4-FFF2-40B4-BE49-F238E27FC236}">
                <ns2:creationId id="{3783041D-2B34-4F40-93E4-95D4D2F2AAD6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60</a:t>
            </a:r>
          </a:p>
        </p:txBody>
      </p:sp>
      <p:sp>
        <p:nvSpPr>
          <p:cNvPr id="6" name="text-5">
            <a:extLst>
              <a:ext uri="{FF2B5EF4-FFF2-40B4-BE49-F238E27FC236}">
                <ns2:creationId id="{884B097F-B64E-45D3-A958-9CA113E9BB64}"/>
              </a:ext>
            </a:extLst>
          </p:cNvPr>
          <p:cNvSpPr>
            <a:spLocks noGrp="1"/>
          </p:cNvSpPr>
          <p:nvPr/>
        </p:nvSpPr>
        <p:spPr>
          <a:xfrm>
            <a:off x="33528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Resolved</a:t>
            </a:r>
          </a:p>
        </p:txBody>
      </p:sp>
      <p:sp>
        <p:nvSpPr>
          <p:cNvPr id="7" name="text-6">
            <a:extLst>
              <a:ext uri="{FF2B5EF4-FFF2-40B4-BE49-F238E27FC236}">
                <ns2:creationId id="{A84D772D-42DD-439B-8D45-0574C9CC74B5}"/>
              </a:ext>
            </a:extLst>
          </p:cNvPr>
          <p:cNvSpPr>
            <a:spLocks noGrp="1"/>
          </p:cNvSpPr>
          <p:nvPr/>
        </p:nvSpPr>
        <p:spPr>
          <a:xfrm>
            <a:off x="33528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20</a:t>
            </a:r>
          </a:p>
        </p:txBody>
      </p:sp>
      <p:sp>
        <p:nvSpPr>
          <p:cNvPr id="8" name="text-7">
            <a:extLst>
              <a:ext uri="{FF2B5EF4-FFF2-40B4-BE49-F238E27FC236}">
                <ns2:creationId id="{3568FCCB-DEB3-41C3-860D-C39F2FF3ACFE}"/>
              </a:ext>
            </a:extLst>
          </p:cNvPr>
          <p:cNvSpPr>
            <a:spLocks noGrp="1"/>
          </p:cNvSpPr>
          <p:nvPr/>
        </p:nvSpPr>
        <p:spPr>
          <a:xfrm>
            <a:off x="60960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Not resolved</a:t>
            </a:r>
          </a:p>
        </p:txBody>
      </p:sp>
      <p:sp>
        <p:nvSpPr>
          <p:cNvPr id="9" name="text-8">
            <a:extLst>
              <a:ext uri="{FF2B5EF4-FFF2-40B4-BE49-F238E27FC236}">
                <ns2:creationId id="{D079176A-12C6-4999-B5FD-7F007D08B1A9}"/>
              </a:ext>
            </a:extLst>
          </p:cNvPr>
          <p:cNvSpPr>
            <a:spLocks noGrp="1"/>
          </p:cNvSpPr>
          <p:nvPr/>
        </p:nvSpPr>
        <p:spPr>
          <a:xfrm>
            <a:off x="60960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40</a:t>
            </a:r>
          </a:p>
        </p:txBody>
      </p:sp>
      <p:sp>
        <p:nvSpPr>
          <p:cNvPr id="10" name="text-9">
            <a:extLst>
              <a:ext uri="{FF2B5EF4-FFF2-40B4-BE49-F238E27FC236}">
                <ns2:creationId id="{45D1357F-20B7-4BDE-B6F7-947FF806C32E}"/>
              </a:ext>
            </a:extLst>
          </p:cNvPr>
          <p:cNvSpPr>
            <a:spLocks noGrp="1"/>
          </p:cNvSpPr>
          <p:nvPr/>
        </p:nvSpPr>
        <p:spPr>
          <a:xfrm>
            <a:off x="8839200" y="1219200"/>
            <a:ext cx="25050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Resolution rate</a:t>
            </a:r>
          </a:p>
        </p:txBody>
      </p:sp>
      <p:sp>
        <p:nvSpPr>
          <p:cNvPr id="11" name="text-10">
            <a:extLst>
              <a:ext uri="{FF2B5EF4-FFF2-40B4-BE49-F238E27FC236}">
                <ns2:creationId id="{FE294E5A-35AF-4A2E-BC54-5E36D32C7D9D}"/>
              </a:ext>
            </a:extLst>
          </p:cNvPr>
          <p:cNvSpPr>
            <a:spLocks noGrp="1"/>
          </p:cNvSpPr>
          <p:nvPr/>
        </p:nvSpPr>
        <p:spPr>
          <a:xfrm>
            <a:off x="8839200" y="1514475"/>
            <a:ext cx="25050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2DA5"/>
                </a:solidFill>
                <a:latin typeface="DejaVu Sans"/>
                <a:ea typeface="DejaVu Sans"/>
                <a:cs typeface="DejaVu Sans"/>
              </a:rPr>
              <a:t> 33.3%</a:t>
            </a:r>
          </a:p>
        </p:txBody>
      </p:sp>
      <p:graphicFrame>
        <p:nvGraphicFramePr>
          <p:cNvPr id="12" name="Chart">
            <a:extLst>
              <a:ext uri="{FF2B5EF4-FFF2-40B4-BE49-F238E27FC236}">
                <ns2:creationId id="{D31B71E0-7D4E-4614-93A6-F64A72E6C009}"/>
              </a:ext>
            </a:extLst>
          </p:cNvPr>
          <p:cNvGraphicFramePr/>
          <p:nvPr/>
        </p:nvGraphicFramePr>
        <p:xfrm>
          <a:off x="619125" y="2381250"/>
          <a:ext cx="5000625" cy="3476625"/>
        </p:xfrm>
        <a:graphic>
          <a:graphicData uri="http://schemas.openxmlformats.org/drawingml/2006/chart">
            <ns3:chart r:id="Rd0349755ad8a4e8a"/>
          </a:graphicData>
        </a:graphic>
      </p:graphicFrame>
      <p:graphicFrame>
        <p:nvGraphicFramePr>
          <p:cNvPr id="13" name="">
            <a:extLst>
              <a:ext uri="{FF2B5EF4-FFF2-40B4-BE49-F238E27FC236}">
                <ns2:creationId id="{A9EEA045-BF5B-409C-94DE-B2E52FCEF6ED}"/>
              </a:ext>
            </a:extLst>
          </p:cNvPr>
          <p:cNvGraphicFramePr/>
          <p:nvPr/>
        </p:nvGraphicFramePr>
        <p:xfrm>
          <a:off x="5953125" y="2428875"/>
          <a:ext cx="5572125" cy="3333750"/>
        </p:xfrm>
        <a:graphic>
          <a:graphicData uri="http://schemas.openxmlformats.org/drawingml/2006/table">
            <a:tbl>
              <a:tblPr/>
              <a:tblGrid>
                <a:gridCol w="3095625"/>
                <a:gridCol w="1333500"/>
                <a:gridCol w="1143000"/>
              </a:tblGrid>
              <a:tr h="4762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Category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T w="19050">
                      <a:solidFill>
                        <a:srgbClr val="090713"/>
                      </a:solidFill>
                      <a:prstDash val="solid"/>
                    </a:lnT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Count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T w="19050">
                      <a:solidFill>
                        <a:srgbClr val="090713"/>
                      </a:solidFill>
                      <a:prstDash val="solid"/>
                    </a:lnT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Share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T w="19050">
                      <a:solidFill>
                        <a:srgbClr val="090713"/>
                      </a:solidFill>
                      <a:prstDash val="solid"/>
                    </a:lnT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F2DA5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Identified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18.3%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A855F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Reviewed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10.0%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D94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 Planning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21.7%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7C3AE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Deferred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5.0%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472B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Mitigation in Progress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11.7%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7102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C084F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Resolved</a:t>
                      </a:r>
                    </a:p>
                  </a:txBody>
                  <a:tcPr marL="91440" marR="91440" marT="45720" marB="45720">
                    <a:lnL w="19050">
                      <a:solidFill>
                        <a:srgbClr val="090713"/>
                      </a:solidFill>
                      <a:prstDash val="solid"/>
                    </a:lnL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33.3%</a:t>
                      </a:r>
                    </a:p>
                  </a:txBody>
                  <a:tcPr marL="91440" marR="91440" marT="45720" marB="45720">
                    <a:lnR w="19050">
                      <a:solidFill>
                        <a:srgbClr val="090713"/>
                      </a:solidFill>
                      <a:prstDash val="solid"/>
                    </a:lnR>
                    <a:lnB w="19050">
                      <a:solidFill>
                        <a:srgbClr val="090713"/>
                      </a:solidFill>
                      <a:prstDash val="solid"/>
                    </a:lnB>
                    <a:solidFill>
                      <a:srgbClr val="100B1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val="2040879422"/>
      </p:ext>
    </p:extLst>
  </p:cSld>
  <p:transition spd="med" advClick="1">
    <p:fade/>
  </p:transition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>
  <p:cSld>
    <p:bg>
      <p:bgPr>
        <a:solidFill>
          <a:srgbClr val="09071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text-0">
            <a:extLst>
              <a:ext uri="{FF2B5EF4-FFF2-40B4-BE49-F238E27FC236}">
                <ns2:creationId id="{A23CF394-97E1-4E46-BE4C-0ECAAF2E39B4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7F3FF"/>
                </a:solidFill>
                <a:latin typeface="DejaVu Sans"/>
                <a:ea typeface="DejaVu Sans"/>
                <a:cs typeface="DejaVu Sans"/>
              </a:rPr>
              <a:t> Risk likelihood and impact</a:t>
            </a:r>
          </a:p>
        </p:txBody>
      </p:sp>
      <p:sp>
        <p:nvSpPr>
          <p:cNvPr id="2" name="text-1">
            <a:extLst>
              <a:ext uri="{FF2B5EF4-FFF2-40B4-BE49-F238E27FC236}">
                <ns2:creationId id="{BEEAED0F-6513-4DD0-A98B-B2B7705B3463}"/>
              </a:ext>
            </a:extLst>
          </p:cNvPr>
          <p:cNvSpPr>
            <a:spLocks noGrp="1"/>
          </p:cNvSpPr>
          <p:nvPr/>
        </p:nvSpPr>
        <p:spPr>
          <a:xfrm>
            <a:off x="609600" y="6315075"/>
            <a:ext cx="10382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Separate 60-item sample. Cell values are counts; colour reflects relative likelihood and impact.</a:t>
            </a:r>
          </a:p>
        </p:txBody>
      </p:sp>
      <p:sp>
        <p:nvSpPr>
          <p:cNvPr id="3" name="text-2">
            <a:extLst>
              <a:ext uri="{FF2B5EF4-FFF2-40B4-BE49-F238E27FC236}">
                <ns2:creationId id="{5A0C739B-697D-4987-8CBD-63B0A4AA728D}"/>
              </a:ext>
            </a:extLst>
          </p:cNvPr>
          <p:cNvSpPr>
            <a:spLocks noGrp="1"/>
          </p:cNvSpPr>
          <p:nvPr/>
        </p:nvSpPr>
        <p:spPr>
          <a:xfrm>
            <a:off x="11096625" y="6315075"/>
            <a:ext cx="523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08</a:t>
            </a:r>
          </a:p>
        </p:txBody>
      </p:sp>
      <p:graphicFrame>
        <p:nvGraphicFramePr>
          <p:cNvPr id="4" name="">
            <a:extLst>
              <a:ext uri="{FF2B5EF4-FFF2-40B4-BE49-F238E27FC236}">
                <ns2:creationId id="{1A1D3BF2-350C-4EEB-85B8-31CCC568738E}"/>
              </a:ext>
            </a:extLst>
          </p:cNvPr>
          <p:cNvGraphicFramePr/>
          <p:nvPr/>
        </p:nvGraphicFramePr>
        <p:xfrm>
          <a:off x="609600" y="1666875"/>
          <a:ext cx="10972800" cy="3619500"/>
        </p:xfrm>
        <a:graphic>
          <a:graphicData uri="http://schemas.openxmlformats.org/drawingml/2006/table">
            <a:tbl>
              <a:tblPr/>
              <a:tblGrid>
                <a:gridCol w="2400300"/>
                <a:gridCol w="1714500"/>
                <a:gridCol w="1714500"/>
                <a:gridCol w="1714500"/>
                <a:gridCol w="1714500"/>
                <a:gridCol w="1714500"/>
              </a:tblGrid>
              <a:tr h="60325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Likelihood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90713"/>
                      </a:solidFill>
                      <a:prstDash val="solid"/>
                    </a:lnL>
                    <a:lnR w="28575">
                      <a:solidFill>
                        <a:srgbClr val="090713"/>
                      </a:solidFill>
                      <a:prstDash val="solid"/>
                    </a:lnR>
                    <a:lnT w="28575">
                      <a:solidFill>
                        <a:srgbClr val="090713"/>
                      </a:solidFill>
                      <a:prstDash val="solid"/>
                    </a:lnT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Trivial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T w="28575">
                      <a:solidFill>
                        <a:srgbClr val="090713"/>
                      </a:solidFill>
                      <a:prstDash val="solid"/>
                    </a:lnT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Low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T w="28575">
                      <a:solidFill>
                        <a:srgbClr val="090713"/>
                      </a:solidFill>
                      <a:prstDash val="solid"/>
                    </a:lnT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Medium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T w="28575">
                      <a:solidFill>
                        <a:srgbClr val="090713"/>
                      </a:solidFill>
                      <a:prstDash val="solid"/>
                    </a:lnT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High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T w="28575">
                      <a:solidFill>
                        <a:srgbClr val="090713"/>
                      </a:solidFill>
                      <a:prstDash val="solid"/>
                    </a:lnT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Extreme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T w="28575">
                      <a:solidFill>
                        <a:srgbClr val="090713"/>
                      </a:solidFill>
                      <a:prstDash val="solid"/>
                    </a:lnT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Highly likely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90713"/>
                      </a:solidFill>
                      <a:prstDash val="solid"/>
                    </a:lnL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FF2DA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FF2DA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FF2DA5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Likely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90713"/>
                      </a:solidFill>
                      <a:prstDash val="solid"/>
                    </a:lnL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FF2DA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FF2DA5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Possible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90713"/>
                      </a:solidFill>
                      <a:prstDash val="solid"/>
                    </a:lnL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FF2DA5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Unlikely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90713"/>
                      </a:solidFill>
                      <a:prstDash val="solid"/>
                    </a:lnL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7C3AED"/>
                    </a:solidFill>
                  </a:tcPr>
                </a:tc>
              </a:tr>
              <a:tr h="60325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Very unlikely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90713"/>
                      </a:solidFill>
                      <a:prstDash val="solid"/>
                    </a:lnL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251A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–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7F3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90713"/>
                      </a:solidFill>
                      <a:prstDash val="solid"/>
                    </a:lnR>
                    <a:lnB w="28575">
                      <a:solidFill>
                        <a:srgbClr val="090713"/>
                      </a:solidFill>
                      <a:prstDash val="solid"/>
                    </a:lnB>
                    <a:solidFill>
                      <a:srgbClr val="302044"/>
                    </a:solidFill>
                  </a:tcPr>
                </a:tc>
              </a:tr>
            </a:tbl>
          </a:graphicData>
        </a:graphic>
      </p:graphicFrame>
      <p:sp>
        <p:nvSpPr>
          <p:cNvPr id="5" name="text-3">
            <a:extLst>
              <a:ext uri="{FF2B5EF4-FFF2-40B4-BE49-F238E27FC236}">
                <ns2:creationId id="{09A638E0-8F0A-4BB4-8611-CBE035E3889B}"/>
              </a:ext>
            </a:extLst>
          </p:cNvPr>
          <p:cNvSpPr>
            <a:spLocks noGrp="1"/>
          </p:cNvSpPr>
          <p:nvPr/>
        </p:nvSpPr>
        <p:spPr>
          <a:xfrm>
            <a:off x="609600" y="5553075"/>
            <a:ext cx="10972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ACCA"/>
                </a:solidFill>
                <a:latin typeface="DejaVu Sans"/>
                <a:ea typeface="DejaVu Sans"/>
                <a:cs typeface="DejaVu Sans"/>
              </a:rPr>
              <a:t> Higher likelihood and impact appear toward the upper-right corner.</a:t>
            </a:r>
          </a:p>
        </p:txBody>
      </p:sp>
    </p:spTree>
    <p:extLst>
      <p:ext uri="{BB962C8B-B14F-4D97-AF65-F5344CB8AC3E}">
        <p14:creationId val="1561158046"/>
      </p:ext>
    </p:extLst>
  </p:cSld>
  <p:transition spd="med" advClick="1">
    <p:fade/>
  </p:transition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2026-10-29T07:58:29.9950000Z</dcterms:created>
  <dcterms:modified xsi:type="dcterms:W3CDTF">2026-10-29T07:58:29.9950000Z</dcterms:modified>
</coreProperties>
</file>